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60" r:id="rId3"/>
    <p:sldId id="257" r:id="rId4"/>
    <p:sldId id="264" r:id="rId5"/>
    <p:sldId id="265" r:id="rId6"/>
    <p:sldId id="266" r:id="rId7"/>
    <p:sldId id="285" r:id="rId8"/>
    <p:sldId id="293" r:id="rId9"/>
    <p:sldId id="294" r:id="rId10"/>
    <p:sldId id="286" r:id="rId11"/>
    <p:sldId id="288" r:id="rId12"/>
    <p:sldId id="290" r:id="rId13"/>
    <p:sldId id="289" r:id="rId14"/>
    <p:sldId id="262" r:id="rId15"/>
    <p:sldId id="267" r:id="rId16"/>
    <p:sldId id="268" r:id="rId17"/>
    <p:sldId id="271" r:id="rId18"/>
    <p:sldId id="272" r:id="rId19"/>
    <p:sldId id="273" r:id="rId20"/>
    <p:sldId id="291" r:id="rId21"/>
    <p:sldId id="281" r:id="rId22"/>
    <p:sldId id="280" r:id="rId23"/>
    <p:sldId id="274" r:id="rId24"/>
    <p:sldId id="276" r:id="rId25"/>
    <p:sldId id="282" r:id="rId26"/>
    <p:sldId id="278" r:id="rId27"/>
    <p:sldId id="284" r:id="rId28"/>
    <p:sldId id="283" r:id="rId29"/>
    <p:sldId id="296" r:id="rId30"/>
    <p:sldId id="269" r:id="rId31"/>
    <p:sldId id="295" r:id="rId32"/>
    <p:sldId id="275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544" autoAdjust="0"/>
  </p:normalViewPr>
  <p:slideViewPr>
    <p:cSldViewPr snapToGrid="0" snapToObjects="1">
      <p:cViewPr varScale="1">
        <p:scale>
          <a:sx n="117" d="100"/>
          <a:sy n="117" d="100"/>
        </p:scale>
        <p:origin x="-10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png>
</file>

<file path=ppt/media/image4.gif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5F272-5D68-9747-813A-59670AA7FF23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1AD59-2151-054E-B139-E3D621407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16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1AD59-2151-054E-B139-E3D6214079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78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1AD59-2151-054E-B139-E3D6214079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4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1AD59-2151-054E-B139-E3D62140798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43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8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2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8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65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71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79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0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2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1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5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90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019C8-0804-F546-A7E9-5FAB2588649D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EE45B-6E19-ED4E-BDF8-241CB0869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54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umanj/frankencert" TargetMode="External"/><Relationship Id="rId3" Type="http://schemas.openxmlformats.org/officeDocument/2006/relationships/image" Target="../media/image1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591" y="2422847"/>
            <a:ext cx="8067822" cy="2031840"/>
          </a:xfrm>
        </p:spPr>
        <p:txBody>
          <a:bodyPr>
            <a:normAutofit/>
          </a:bodyPr>
          <a:lstStyle/>
          <a:p>
            <a:r>
              <a:rPr lang="en-US" sz="3800" dirty="0" smtClean="0">
                <a:solidFill>
                  <a:srgbClr val="800000"/>
                </a:solidFill>
              </a:rPr>
              <a:t>Using </a:t>
            </a:r>
            <a:r>
              <a:rPr lang="en-US" sz="3800" dirty="0" err="1" smtClean="0">
                <a:solidFill>
                  <a:srgbClr val="800000"/>
                </a:solidFill>
              </a:rPr>
              <a:t>Frankencerts</a:t>
            </a:r>
            <a:r>
              <a:rPr lang="en-US" sz="3800" dirty="0" smtClean="0">
                <a:solidFill>
                  <a:srgbClr val="800000"/>
                </a:solidFill>
              </a:rPr>
              <a:t> for Automated Adversarial Testing of Certificate Validation in SSL/TLS Implementations</a:t>
            </a:r>
            <a:endParaRPr lang="en-US" sz="3800" dirty="0">
              <a:solidFill>
                <a:srgbClr val="8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1591" y="4699001"/>
            <a:ext cx="8067822" cy="1825624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Chad Brubaker</a:t>
            </a:r>
            <a:r>
              <a:rPr lang="en-US" sz="2800" baseline="300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1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   </a:t>
            </a:r>
            <a:r>
              <a:rPr lang="en-US" dirty="0" smtClean="0">
                <a:ln>
                  <a:solidFill>
                    <a:srgbClr val="000000"/>
                  </a:solidFill>
                </a:ln>
                <a:solidFill>
                  <a:srgbClr val="800000"/>
                </a:solidFill>
              </a:rPr>
              <a:t>Suman Jana</a:t>
            </a:r>
            <a:r>
              <a:rPr lang="en-US" sz="2800" baseline="30000" dirty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1</a:t>
            </a:r>
            <a:r>
              <a:rPr lang="en-US" sz="2800" i="1" dirty="0" smtClean="0">
                <a:ln>
                  <a:solidFill>
                    <a:srgbClr val="000000"/>
                  </a:solidFill>
                </a:ln>
                <a:solidFill>
                  <a:srgbClr val="800000"/>
                </a:solidFill>
              </a:rPr>
              <a:t>   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Baishakhi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Ray</a:t>
            </a:r>
            <a:r>
              <a:rPr lang="en-US" sz="2800" baseline="300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2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</a:t>
            </a:r>
          </a:p>
          <a:p>
            <a:r>
              <a:rPr lang="en-US" sz="2800" dirty="0" err="1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Sarfraz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Khurshid</a:t>
            </a:r>
            <a:r>
              <a:rPr lang="en-US" sz="2800" baseline="30000" dirty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1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  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Vitaly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 Shmatikov</a:t>
            </a:r>
            <a:r>
              <a:rPr lang="en-US" sz="2800" baseline="300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1</a:t>
            </a:r>
            <a:endParaRPr lang="en-US" sz="2800" dirty="0" smtClean="0">
              <a:ln>
                <a:solidFill>
                  <a:srgbClr val="000000"/>
                </a:solidFill>
              </a:ln>
              <a:solidFill>
                <a:schemeClr val="tx1"/>
              </a:solidFill>
            </a:endParaRPr>
          </a:p>
          <a:p>
            <a:r>
              <a:rPr lang="en-US" sz="2400" baseline="30000" dirty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1</a:t>
            </a:r>
            <a:r>
              <a:rPr lang="en-US" sz="2600" dirty="0" smtClean="0">
                <a:solidFill>
                  <a:schemeClr val="tx1"/>
                </a:solidFill>
              </a:rPr>
              <a:t>University of Texas at Austin </a:t>
            </a:r>
          </a:p>
          <a:p>
            <a:r>
              <a:rPr lang="en-US" sz="2400" baseline="30000" dirty="0" smtClean="0">
                <a:ln>
                  <a:solidFill>
                    <a:srgbClr val="000000"/>
                  </a:solidFill>
                </a:ln>
                <a:solidFill>
                  <a:schemeClr val="tx1"/>
                </a:solidFill>
              </a:rPr>
              <a:t>2</a:t>
            </a:r>
            <a:r>
              <a:rPr lang="en-US" sz="2600" dirty="0" smtClean="0">
                <a:solidFill>
                  <a:schemeClr val="tx1"/>
                </a:solidFill>
              </a:rPr>
              <a:t>University of California at Davis</a:t>
            </a:r>
            <a:endParaRPr lang="en-US" sz="2600" dirty="0">
              <a:solidFill>
                <a:schemeClr val="tx1"/>
              </a:solidFill>
            </a:endParaRPr>
          </a:p>
        </p:txBody>
      </p:sp>
      <p:pic>
        <p:nvPicPr>
          <p:cNvPr id="4" name="Picture 3" descr="Screen Shot 2014-05-07 at 1.04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21" y="142875"/>
            <a:ext cx="1534630" cy="251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47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generate test certificates?</a:t>
            </a:r>
            <a:endParaRPr lang="en-US" dirty="0"/>
          </a:p>
        </p:txBody>
      </p:sp>
      <p:pic>
        <p:nvPicPr>
          <p:cNvPr id="6" name="Picture 5" descr="Screen Shot 2014-05-07 at 1.02.4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249" y="2181868"/>
            <a:ext cx="3903181" cy="35410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27819" y="1417638"/>
            <a:ext cx="431404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X.509 standards…ugh!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470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generate test certificates?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Must generate “semantically bad” certificates </a:t>
            </a:r>
          </a:p>
          <a:p>
            <a:pPr lvl="1"/>
            <a:r>
              <a:rPr lang="en-US" dirty="0" smtClean="0"/>
              <a:t>Should be syntactically correct, otherwise won’t exercise most of the cert validation code</a:t>
            </a:r>
          </a:p>
          <a:p>
            <a:pPr lvl="1"/>
            <a:r>
              <a:rPr lang="en-US" dirty="0" smtClean="0"/>
              <a:t>Must scale to millions of certs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Idea</a:t>
            </a:r>
          </a:p>
          <a:p>
            <a:pPr lvl="1"/>
            <a:r>
              <a:rPr lang="en-US" dirty="0" smtClean="0"/>
              <a:t>X.509 certs contain structured data, can we exploit that?  </a:t>
            </a:r>
            <a:endParaRPr lang="en-US" dirty="0"/>
          </a:p>
        </p:txBody>
      </p:sp>
      <p:pic>
        <p:nvPicPr>
          <p:cNvPr id="4" name="Picture 3" descr="idea_light_bul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632" y="4046228"/>
            <a:ext cx="569118" cy="80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1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X.509 certificate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813425" cy="46863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</a:t>
            </a:r>
            <a:r>
              <a:rPr lang="en-US" dirty="0" smtClean="0"/>
              <a:t>ultilayered structured data</a:t>
            </a:r>
          </a:p>
          <a:p>
            <a:r>
              <a:rPr lang="en-US" u="sng" dirty="0" smtClean="0"/>
              <a:t>Syntactic constraints </a:t>
            </a:r>
            <a:r>
              <a:rPr lang="en-US" dirty="0" smtClean="0"/>
              <a:t>for each piece</a:t>
            </a:r>
          </a:p>
          <a:p>
            <a:pPr lvl="1"/>
            <a:r>
              <a:rPr lang="en-US" dirty="0" smtClean="0"/>
              <a:t>Ex: Version must be an integer</a:t>
            </a:r>
          </a:p>
          <a:p>
            <a:r>
              <a:rPr lang="en-US" u="sng" dirty="0" smtClean="0">
                <a:solidFill>
                  <a:srgbClr val="000000"/>
                </a:solidFill>
              </a:rPr>
              <a:t>Semantic</a:t>
            </a:r>
            <a:r>
              <a:rPr lang="en-US" u="sng" dirty="0" smtClean="0"/>
              <a:t> constraints </a:t>
            </a:r>
            <a:r>
              <a:rPr lang="en-US" dirty="0" smtClean="0"/>
              <a:t>for individual piece or across multiple pieces</a:t>
            </a:r>
          </a:p>
          <a:p>
            <a:pPr lvl="1"/>
            <a:r>
              <a:rPr lang="en-US" dirty="0" smtClean="0"/>
              <a:t>Ex: Version must be 0, 1, or 2</a:t>
            </a:r>
          </a:p>
          <a:p>
            <a:pPr lvl="1"/>
            <a:r>
              <a:rPr lang="en-US" dirty="0" smtClean="0"/>
              <a:t>Ex: if version!=2, extensions must be NULL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50100"/>
              </p:ext>
            </p:extLst>
          </p:nvPr>
        </p:nvGraphicFramePr>
        <p:xfrm>
          <a:off x="6353175" y="1541463"/>
          <a:ext cx="2317750" cy="45720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317750"/>
              </a:tblGrid>
              <a:tr h="38671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/>
                        <a:t>Version</a:t>
                      </a:r>
                      <a:endParaRPr lang="en-US" sz="20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Serial Number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Signature Algorithm Identifier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Issuer Name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Validity</a:t>
                      </a:r>
                      <a:r>
                        <a:rPr lang="en-US" sz="2000" baseline="0" dirty="0" smtClean="0"/>
                        <a:t> Period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Subject Name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Public Key</a:t>
                      </a:r>
                      <a:r>
                        <a:rPr lang="en-US" sz="2000" baseline="0" dirty="0" smtClean="0"/>
                        <a:t> Information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Issuer Unique ID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Subject Unique ID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Extensions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5758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generate test certificates?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Create X.509 certs using randomly picked </a:t>
            </a:r>
            <a:r>
              <a:rPr lang="en-US" u="sng" dirty="0" smtClean="0"/>
              <a:t>syntactically valid </a:t>
            </a:r>
            <a:r>
              <a:rPr lang="en-US" dirty="0" smtClean="0"/>
              <a:t>pieces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698876" y="2603501"/>
            <a:ext cx="206374" cy="3651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70249" y="2841625"/>
            <a:ext cx="52863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Likely to violate some semantic constraints i.e. will generate “bad” test certs just as we wanted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0074" y="4492277"/>
            <a:ext cx="79565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Wait, but how can we generate a large set </a:t>
            </a:r>
          </a:p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of such syntactically valid pieces without </a:t>
            </a:r>
          </a:p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reading X.509 specs?  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743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Scan the internet for certificates</a:t>
            </a:r>
            <a:endParaRPr lang="en-US" dirty="0"/>
          </a:p>
        </p:txBody>
      </p:sp>
      <p:pic>
        <p:nvPicPr>
          <p:cNvPr id="4" name="Picture 3" descr="Screen Shot 2014-05-07 at 1.03.1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73" y="2072641"/>
            <a:ext cx="7937095" cy="38133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7018" y="1401763"/>
            <a:ext cx="782772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Collect 243,246  X.509 server certificates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567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 syntactically valid pieces</a:t>
            </a:r>
            <a:endParaRPr lang="en-US" dirty="0"/>
          </a:p>
        </p:txBody>
      </p:sp>
      <p:pic>
        <p:nvPicPr>
          <p:cNvPr id="6" name="Picture 5" descr="Screen Shot 2014-05-07 at 1.03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36" y="2588666"/>
            <a:ext cx="7929635" cy="24278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7250" y="4831833"/>
            <a:ext cx="15874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v</a:t>
            </a:r>
            <a:r>
              <a:rPr lang="en-US" sz="2400" dirty="0" smtClean="0">
                <a:solidFill>
                  <a:srgbClr val="000000"/>
                </a:solidFill>
              </a:rPr>
              <a:t>ersion from cert 1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8375" y="1995625"/>
            <a:ext cx="2857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keyUsage</a:t>
            </a:r>
            <a:r>
              <a:rPr lang="en-US" sz="2400" dirty="0" smtClean="0"/>
              <a:t> extension from cert3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22500" y="2826622"/>
            <a:ext cx="63500" cy="4277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3" idx="0"/>
          </p:cNvCxnSpPr>
          <p:nvPr/>
        </p:nvCxnSpPr>
        <p:spPr>
          <a:xfrm flipH="1" flipV="1">
            <a:off x="1444626" y="4460875"/>
            <a:ext cx="206374" cy="37095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84674" y="1715388"/>
            <a:ext cx="2695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keyUsage</a:t>
            </a:r>
            <a:r>
              <a:rPr lang="en-US" sz="2400" dirty="0" smtClean="0"/>
              <a:t> extension from cert2</a:t>
            </a:r>
            <a:endParaRPr lang="en-US" sz="2400" dirty="0"/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 flipH="1">
            <a:off x="5270500" y="2546385"/>
            <a:ext cx="461962" cy="4539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032375" y="4990582"/>
            <a:ext cx="2857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ExtendedkeyUsage</a:t>
            </a:r>
            <a:r>
              <a:rPr lang="en-US" sz="2400" dirty="0" smtClean="0"/>
              <a:t> extension from cert4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384674" y="3778250"/>
            <a:ext cx="1758952" cy="12382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332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4087" y="1525621"/>
            <a:ext cx="7274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Generate 8 million </a:t>
            </a:r>
            <a:r>
              <a:rPr lang="en-US" sz="3200" dirty="0" err="1" smtClean="0">
                <a:solidFill>
                  <a:schemeClr val="tx2"/>
                </a:solidFill>
              </a:rPr>
              <a:t>frankencerts</a:t>
            </a:r>
            <a:r>
              <a:rPr lang="en-US" sz="3200" dirty="0" smtClean="0">
                <a:solidFill>
                  <a:srgbClr val="FF0000"/>
                </a:solidFill>
              </a:rPr>
              <a:t> from random combinations of certificate pieces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5" name="Picture 4" descr="Screen Shot 2014-05-07 at 1.04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067" y="2726078"/>
            <a:ext cx="2018911" cy="3306649"/>
          </a:xfrm>
          <a:prstGeom prst="rect">
            <a:avLst/>
          </a:prstGeom>
        </p:spPr>
      </p:pic>
      <p:pic>
        <p:nvPicPr>
          <p:cNvPr id="8" name="Picture 7" descr="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999" y="3993966"/>
            <a:ext cx="1306376" cy="123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9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Interpret </a:t>
            </a:r>
            <a:r>
              <a:rPr lang="en-US" dirty="0" err="1" smtClean="0"/>
              <a:t>frankencert</a:t>
            </a:r>
            <a:r>
              <a:rPr lang="en-US" dirty="0" smtClean="0"/>
              <a:t> test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Differential </a:t>
            </a:r>
            <a:r>
              <a:rPr lang="en-US" dirty="0">
                <a:solidFill>
                  <a:srgbClr val="FF0000"/>
                </a:solidFill>
              </a:rPr>
              <a:t>testing </a:t>
            </a:r>
            <a:r>
              <a:rPr lang="en-US" dirty="0"/>
              <a:t>of </a:t>
            </a:r>
            <a:r>
              <a:rPr lang="en-US" dirty="0" smtClean="0"/>
              <a:t>SSL/TLS implementations</a:t>
            </a:r>
          </a:p>
          <a:p>
            <a:endParaRPr lang="en-US" dirty="0"/>
          </a:p>
          <a:p>
            <a:r>
              <a:rPr lang="en-US" dirty="0" smtClean="0"/>
              <a:t>Multiple implementations of SSL/TLS should implement the same certificate validation logic</a:t>
            </a:r>
          </a:p>
          <a:p>
            <a:endParaRPr lang="en-US" dirty="0" smtClean="0"/>
          </a:p>
          <a:p>
            <a:r>
              <a:rPr lang="en-US" dirty="0" smtClean="0"/>
              <a:t>If a certificate is accepted by some and rejected by others, what does this mean?</a:t>
            </a:r>
          </a:p>
        </p:txBody>
      </p:sp>
    </p:spTree>
    <p:extLst>
      <p:ext uri="{BB962C8B-B14F-4D97-AF65-F5344CB8AC3E}">
        <p14:creationId xmlns:p14="http://schemas.microsoft.com/office/powerpoint/2010/main" val="259021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one is rotten ? </a:t>
            </a:r>
            <a:endParaRPr lang="en-US" dirty="0"/>
          </a:p>
        </p:txBody>
      </p:sp>
      <p:pic>
        <p:nvPicPr>
          <p:cNvPr id="4" name="Content Placeholder 3" descr="Screen Shot 2014-05-07 at 1.04.2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433" r="-25433"/>
          <a:stretch>
            <a:fillRect/>
          </a:stretch>
        </p:blipFill>
        <p:spPr>
          <a:xfrm>
            <a:off x="1187450" y="1552576"/>
            <a:ext cx="6781800" cy="3729729"/>
          </a:xfrm>
        </p:spPr>
      </p:pic>
      <p:sp>
        <p:nvSpPr>
          <p:cNvPr id="3" name="TextBox 2"/>
          <p:cNvSpPr txBox="1"/>
          <p:nvPr/>
        </p:nvSpPr>
        <p:spPr>
          <a:xfrm>
            <a:off x="904875" y="5445125"/>
            <a:ext cx="7493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No false positives though some instances might be </a:t>
            </a:r>
            <a:r>
              <a:rPr lang="en-US" sz="2800" dirty="0" smtClean="0">
                <a:solidFill>
                  <a:srgbClr val="FF0000"/>
                </a:solidFill>
              </a:rPr>
              <a:t>different interpretations of X.509</a:t>
            </a:r>
            <a:endParaRPr lang="en-US" sz="28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11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results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Tested 14 different SSL/TLS implementations</a:t>
            </a:r>
          </a:p>
          <a:p>
            <a:r>
              <a:rPr lang="en-US" dirty="0" smtClean="0"/>
              <a:t>208 discrepancies due to 15 root causes </a:t>
            </a:r>
          </a:p>
          <a:p>
            <a:r>
              <a:rPr lang="en-US" dirty="0" smtClean="0"/>
              <a:t>Multiple bugs </a:t>
            </a:r>
          </a:p>
          <a:p>
            <a:pPr lvl="1"/>
            <a:r>
              <a:rPr lang="en-US" dirty="0" smtClean="0"/>
              <a:t>Accepting fake and unauthorized intermediate Certificate </a:t>
            </a:r>
            <a:r>
              <a:rPr lang="en-US" dirty="0"/>
              <a:t>A</a:t>
            </a:r>
            <a:r>
              <a:rPr lang="en-US" dirty="0" smtClean="0"/>
              <a:t>uthorities (CAs)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Accepting certificates not authorized for use in SSL or not valid for server authentication</a:t>
            </a:r>
          </a:p>
          <a:p>
            <a:pPr lvl="1"/>
            <a:r>
              <a:rPr lang="en-US" dirty="0" smtClean="0"/>
              <a:t>Several other issues  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95875" y="3805307"/>
            <a:ext cx="3540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</a:t>
            </a:r>
            <a:r>
              <a:rPr lang="en-US" sz="2400" dirty="0" smtClean="0">
                <a:solidFill>
                  <a:srgbClr val="FF0000"/>
                </a:solidFill>
              </a:rPr>
              <a:t>ttacker can impersonate any website!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238625" y="3984625"/>
            <a:ext cx="1016000" cy="17543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841374" y="4588679"/>
            <a:ext cx="7794625" cy="127080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18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</a:t>
            </a:r>
            <a:r>
              <a:rPr lang="en-US" dirty="0"/>
              <a:t>s</a:t>
            </a:r>
            <a:r>
              <a:rPr lang="en-US" dirty="0" smtClean="0"/>
              <a:t>ecurity = SSL/TLS</a:t>
            </a:r>
            <a:endParaRPr lang="en-US" dirty="0"/>
          </a:p>
        </p:txBody>
      </p:sp>
      <p:pic>
        <p:nvPicPr>
          <p:cNvPr id="4" name="Content Placeholder 3" descr="effective-internet-marketing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  <p:pic>
        <p:nvPicPr>
          <p:cNvPr id="5" name="Picture 4" descr="ssl_lo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139" y="1891462"/>
            <a:ext cx="3109726" cy="310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974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Some test </a:t>
            </a:r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 descr="table.tif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24" r="-2324"/>
          <a:stretch/>
        </p:blipFill>
        <p:spPr>
          <a:xfrm>
            <a:off x="457200" y="1600200"/>
            <a:ext cx="8229600" cy="4733925"/>
          </a:xfrm>
        </p:spPr>
      </p:pic>
      <p:sp>
        <p:nvSpPr>
          <p:cNvPr id="5" name="Rectangle 4"/>
          <p:cNvSpPr/>
          <p:nvPr/>
        </p:nvSpPr>
        <p:spPr>
          <a:xfrm>
            <a:off x="4397375" y="2524125"/>
            <a:ext cx="539750" cy="2063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486399" y="2540000"/>
            <a:ext cx="657225" cy="2063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86399" y="2778125"/>
            <a:ext cx="657225" cy="2063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80049" y="3359150"/>
            <a:ext cx="657225" cy="4667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397376" y="3962400"/>
            <a:ext cx="539749" cy="2444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953000" y="3962400"/>
            <a:ext cx="539749" cy="2444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86399" y="3962400"/>
            <a:ext cx="650875" cy="2444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803650" y="4205287"/>
            <a:ext cx="593725" cy="24447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480049" y="4314824"/>
            <a:ext cx="663575" cy="150813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394200" y="4435474"/>
            <a:ext cx="542926" cy="26352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959350" y="4449762"/>
            <a:ext cx="542926" cy="242888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492749" y="4454524"/>
            <a:ext cx="622302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02274" y="4686299"/>
            <a:ext cx="622302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924424" y="4711699"/>
            <a:ext cx="555625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378324" y="4689474"/>
            <a:ext cx="555625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816349" y="4683124"/>
            <a:ext cx="555625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809999" y="4946649"/>
            <a:ext cx="587377" cy="26352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391024" y="4940299"/>
            <a:ext cx="555625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940299" y="4965699"/>
            <a:ext cx="555625" cy="2444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480049" y="4927599"/>
            <a:ext cx="644525" cy="28257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375149" y="5178424"/>
            <a:ext cx="587377" cy="263526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956175" y="5187949"/>
            <a:ext cx="546102" cy="25400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489575" y="5213349"/>
            <a:ext cx="625476" cy="22860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483224" y="5699124"/>
            <a:ext cx="660399" cy="22860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381500" y="5692774"/>
            <a:ext cx="581026" cy="23495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55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25" y="981075"/>
            <a:ext cx="8229600" cy="11461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smtClean="0"/>
              <a:t>Exhibits</a:t>
            </a:r>
            <a:endParaRPr lang="en-US" sz="4400" dirty="0"/>
          </a:p>
        </p:txBody>
      </p:sp>
      <p:pic>
        <p:nvPicPr>
          <p:cNvPr id="2" name="Picture 1" descr="skeleton-in-closet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0" y="2220595"/>
            <a:ext cx="4117757" cy="389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72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1 CA certificates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1" y="2235201"/>
            <a:ext cx="7397750" cy="2209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>
                <a:solidFill>
                  <a:srgbClr val="000090"/>
                </a:solidFill>
              </a:rPr>
              <a:t>If </a:t>
            </a:r>
            <a:r>
              <a:rPr lang="en-US" i="1" dirty="0">
                <a:solidFill>
                  <a:srgbClr val="000090"/>
                </a:solidFill>
              </a:rPr>
              <a:t>an SSL/</a:t>
            </a:r>
            <a:r>
              <a:rPr lang="en-US" i="1" dirty="0" smtClean="0">
                <a:solidFill>
                  <a:srgbClr val="000090"/>
                </a:solidFill>
              </a:rPr>
              <a:t>TLS implementation </a:t>
            </a:r>
            <a:r>
              <a:rPr lang="en-US" i="1" dirty="0">
                <a:solidFill>
                  <a:srgbClr val="000090"/>
                </a:solidFill>
              </a:rPr>
              <a:t>encounters a version 1 (v1) CA certiﬁcate </a:t>
            </a:r>
            <a:r>
              <a:rPr lang="en-US" i="1" dirty="0" smtClean="0">
                <a:solidFill>
                  <a:srgbClr val="000090"/>
                </a:solidFill>
              </a:rPr>
              <a:t>that cannot </a:t>
            </a:r>
            <a:r>
              <a:rPr lang="en-US" i="1" dirty="0">
                <a:solidFill>
                  <a:srgbClr val="000090"/>
                </a:solidFill>
              </a:rPr>
              <a:t>be validated out of band, it must reject </a:t>
            </a:r>
            <a:r>
              <a:rPr lang="en-US" i="1" dirty="0" smtClean="0">
                <a:solidFill>
                  <a:srgbClr val="000090"/>
                </a:solidFill>
              </a:rPr>
              <a:t>it</a:t>
            </a:r>
          </a:p>
          <a:p>
            <a:pPr marL="0" indent="0" algn="r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             RFC 5280 Section 6.1.4</a:t>
            </a:r>
            <a:r>
              <a:rPr lang="en-US" sz="2400" dirty="0"/>
              <a:t>(k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555750" y="4603750"/>
            <a:ext cx="5953125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v</a:t>
            </a:r>
            <a:r>
              <a:rPr lang="en-US" sz="2400" dirty="0" smtClean="0">
                <a:solidFill>
                  <a:srgbClr val="FF0000"/>
                </a:solidFill>
              </a:rPr>
              <a:t>1 CA certs do not support the CA bit: anybody with a valid v1 certificate can pretend to be a CA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576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Exhibit 1: </a:t>
            </a:r>
            <a:r>
              <a:rPr lang="en-US" dirty="0" err="1" smtClean="0"/>
              <a:t>GnuTLS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3250" y="1600200"/>
            <a:ext cx="8083550" cy="476567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* </a:t>
            </a:r>
            <a:r>
              <a:rPr lang="en-US" dirty="0" smtClean="0"/>
              <a:t>Disable </a:t>
            </a:r>
            <a:r>
              <a:rPr lang="en-US" dirty="0"/>
              <a:t>V1 CA </a:t>
            </a:r>
            <a:r>
              <a:rPr lang="en-US" dirty="0" smtClean="0"/>
              <a:t>flag to prevent </a:t>
            </a:r>
            <a:r>
              <a:rPr lang="en-US" dirty="0"/>
              <a:t>version </a:t>
            </a:r>
            <a:r>
              <a:rPr lang="en-US" dirty="0" smtClean="0"/>
              <a:t>1 certificates in a supplied </a:t>
            </a:r>
            <a:r>
              <a:rPr lang="en-US" dirty="0"/>
              <a:t>chain</a:t>
            </a:r>
            <a:r>
              <a:rPr lang="en-US" dirty="0" smtClean="0"/>
              <a:t>. */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flags </a:t>
            </a:r>
            <a:r>
              <a:rPr lang="en-US" dirty="0"/>
              <a:t>&amp;= ˜(</a:t>
            </a:r>
            <a:r>
              <a:rPr lang="en-US" dirty="0">
                <a:solidFill>
                  <a:srgbClr val="FF0000"/>
                </a:solidFill>
              </a:rPr>
              <a:t>GNUTLS_VERIFY_ALLOW_X509_V1_CA_CRT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ret </a:t>
            </a:r>
            <a:r>
              <a:rPr lang="en-US" dirty="0"/>
              <a:t>= _gnutls_verify_certificate2 </a:t>
            </a:r>
            <a:r>
              <a:rPr lang="en-US" dirty="0" smtClean="0"/>
              <a:t>(flags,..))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/>
              <a:t>_gnutls_verify_certificate2</a:t>
            </a:r>
            <a:r>
              <a:rPr lang="en-US" dirty="0" smtClean="0"/>
              <a:t>(flags, .</a:t>
            </a:r>
            <a:r>
              <a:rPr lang="en-US" dirty="0"/>
              <a:t>.)</a:t>
            </a:r>
          </a:p>
          <a:p>
            <a:pPr marL="0" indent="0">
              <a:buNone/>
            </a:pP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if </a:t>
            </a:r>
            <a:r>
              <a:rPr lang="en-US" dirty="0"/>
              <a:t>(!(flags &amp; GNUTLS_VERIFY_DISABLE_CA_SIGN) &amp;&amp;</a:t>
            </a:r>
          </a:p>
          <a:p>
            <a:pPr marL="0" indent="0">
              <a:buNone/>
            </a:pPr>
            <a:r>
              <a:rPr lang="en-US" dirty="0" smtClean="0"/>
              <a:t>         (</a:t>
            </a:r>
            <a:r>
              <a:rPr lang="en-US" dirty="0"/>
              <a:t>(flags </a:t>
            </a:r>
            <a:r>
              <a:rPr lang="en-US" dirty="0" smtClean="0"/>
              <a:t>&amp;</a:t>
            </a:r>
            <a:r>
              <a:rPr lang="en-US" dirty="0" smtClean="0">
                <a:solidFill>
                  <a:srgbClr val="FF0000"/>
                </a:solidFill>
              </a:rPr>
              <a:t>GNUTLS_VERIFY_DO_NOT_ALLOW_X509_V1_CA_CRT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           |</a:t>
            </a:r>
            <a:r>
              <a:rPr lang="en-US" dirty="0"/>
              <a:t>| </a:t>
            </a:r>
            <a:r>
              <a:rPr lang="en-US" dirty="0" err="1"/>
              <a:t>issuer_version</a:t>
            </a:r>
            <a:r>
              <a:rPr lang="en-US" dirty="0"/>
              <a:t> != 1))</a:t>
            </a:r>
          </a:p>
          <a:p>
            <a:pPr marL="0" indent="0">
              <a:buNone/>
            </a:pPr>
            <a:r>
              <a:rPr lang="en-US" dirty="0" smtClean="0"/>
              <a:t>  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/*check the CA bit */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190875"/>
            <a:ext cx="8115300" cy="31750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33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Exhibit 2: Google Chrome</a:t>
            </a:r>
            <a:endParaRPr lang="en-US" dirty="0"/>
          </a:p>
        </p:txBody>
      </p:sp>
      <p:pic>
        <p:nvPicPr>
          <p:cNvPr id="4" name="Picture 3" descr="screenshot1_ms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1" y="1929579"/>
            <a:ext cx="7731669" cy="33369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86226" y="5340742"/>
            <a:ext cx="521046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OK to click through?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535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Exhibit 2: Google Chrome</a:t>
            </a:r>
            <a:endParaRPr lang="en-US" dirty="0"/>
          </a:p>
        </p:txBody>
      </p:sp>
      <p:pic>
        <p:nvPicPr>
          <p:cNvPr id="4" name="Picture 3" descr="screenshot1_ms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1" y="1929579"/>
            <a:ext cx="7731669" cy="3336983"/>
          </a:xfrm>
          <a:prstGeom prst="rect">
            <a:avLst/>
          </a:prstGeom>
        </p:spPr>
      </p:pic>
      <p:pic>
        <p:nvPicPr>
          <p:cNvPr id="3" name="Picture 2" descr="screenshot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163" y="1984139"/>
            <a:ext cx="3622435" cy="3282423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Oval 5"/>
          <p:cNvSpPr/>
          <p:nvPr/>
        </p:nvSpPr>
        <p:spPr>
          <a:xfrm>
            <a:off x="4016376" y="3730625"/>
            <a:ext cx="952500" cy="285750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53001" y="3660487"/>
            <a:ext cx="13335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u</a:t>
            </a:r>
            <a:r>
              <a:rPr lang="en-US" sz="1600" dirty="0" smtClean="0">
                <a:solidFill>
                  <a:srgbClr val="FF0000"/>
                </a:solidFill>
              </a:rPr>
              <a:t>ntrusted CA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729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Exhibit 2: underlying cause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Chrome uses a modified version of NSS for SSL certificate validation </a:t>
            </a:r>
          </a:p>
          <a:p>
            <a:r>
              <a:rPr lang="en-US" dirty="0" smtClean="0"/>
              <a:t>If a certificate is issued by a untrusted CA and  is expired, the validation code only returns the expired error</a:t>
            </a:r>
          </a:p>
          <a:p>
            <a:r>
              <a:rPr lang="en-US" dirty="0"/>
              <a:t>Firefox </a:t>
            </a:r>
            <a:r>
              <a:rPr lang="en-US" dirty="0" smtClean="0"/>
              <a:t>uses a glue layer </a:t>
            </a:r>
            <a:r>
              <a:rPr lang="en-US" dirty="0"/>
              <a:t>called Personal Security Manager (PSM</a:t>
            </a:r>
            <a:r>
              <a:rPr lang="en-US" dirty="0" smtClean="0"/>
              <a:t>) over NSS and thus is not affected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18827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8588"/>
            <a:ext cx="8229600" cy="1143000"/>
          </a:xfrm>
        </p:spPr>
        <p:txBody>
          <a:bodyPr>
            <a:noAutofit/>
          </a:bodyPr>
          <a:lstStyle/>
          <a:p>
            <a:r>
              <a:rPr lang="en-US" dirty="0"/>
              <a:t>Check the paper for more </a:t>
            </a:r>
            <a:r>
              <a:rPr lang="en-US" dirty="0" smtClean="0"/>
              <a:t>such goodies</a:t>
            </a:r>
            <a:r>
              <a:rPr lang="en-US" dirty="0"/>
              <a:t>!!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cookies-cartoon-food-donuts-muffins-baskets-top-19954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507" y="1772298"/>
            <a:ext cx="6506396" cy="365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14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805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Differential testing with </a:t>
            </a:r>
            <a:r>
              <a:rPr lang="en-US" dirty="0" err="1"/>
              <a:t>f</a:t>
            </a:r>
            <a:r>
              <a:rPr lang="en-US" dirty="0" err="1" smtClean="0"/>
              <a:t>rankencerts</a:t>
            </a:r>
            <a:r>
              <a:rPr lang="en-US" dirty="0" smtClean="0"/>
              <a:t> is an effective technique for finding flaws in SSL/TLS implementations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Start integrating </a:t>
            </a:r>
            <a:r>
              <a:rPr lang="en-US" dirty="0" err="1"/>
              <a:t>frankencerts</a:t>
            </a:r>
            <a:r>
              <a:rPr lang="en-US" dirty="0"/>
              <a:t> with the test harness of your </a:t>
            </a:r>
            <a:r>
              <a:rPr lang="en-US" dirty="0" smtClean="0"/>
              <a:t>SSL/TLS </a:t>
            </a:r>
            <a:r>
              <a:rPr lang="en-US" dirty="0"/>
              <a:t>implementation</a:t>
            </a:r>
            <a:r>
              <a:rPr lang="en-US" dirty="0" smtClean="0"/>
              <a:t>. The code is available at:                                                        </a:t>
            </a:r>
            <a:r>
              <a:rPr lang="en-US" dirty="0" smtClean="0">
                <a:solidFill>
                  <a:schemeClr val="tx2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tx2"/>
                </a:solidFill>
                <a:hlinkClick r:id="rId2"/>
              </a:rPr>
              <a:t>://github.com/sumanj/</a:t>
            </a:r>
            <a:r>
              <a:rPr lang="en-US" dirty="0" smtClean="0">
                <a:solidFill>
                  <a:schemeClr val="tx2"/>
                </a:solidFill>
                <a:hlinkClick r:id="rId2"/>
              </a:rPr>
              <a:t>frankencert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 descr="Uncle-Sam-180x180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75" y="2476500"/>
            <a:ext cx="21272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2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2988" y="2810889"/>
            <a:ext cx="7752835" cy="229756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788070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SSL/TLS security </a:t>
            </a:r>
            <a:r>
              <a:rPr lang="en-US" dirty="0"/>
              <a:t>o</a:t>
            </a:r>
            <a:r>
              <a:rPr lang="en-US" dirty="0" smtClean="0"/>
              <a:t>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nd</a:t>
            </a:r>
            <a:r>
              <a:rPr lang="en-US" dirty="0"/>
              <a:t>-to-end security even if the network is </a:t>
            </a:r>
            <a:r>
              <a:rPr lang="en-US" dirty="0" smtClean="0"/>
              <a:t>insecure</a:t>
            </a:r>
          </a:p>
          <a:p>
            <a:pPr lvl="1"/>
            <a:r>
              <a:rPr lang="en-US" dirty="0" smtClean="0"/>
              <a:t>Authentication  </a:t>
            </a:r>
            <a:r>
              <a:rPr lang="en-US" b="1" dirty="0" smtClean="0">
                <a:solidFill>
                  <a:srgbClr val="FF0000"/>
                </a:solidFill>
              </a:rPr>
              <a:t>= certificate validation!!</a:t>
            </a:r>
          </a:p>
          <a:p>
            <a:pPr lvl="1"/>
            <a:r>
              <a:rPr lang="en-US" dirty="0" smtClean="0"/>
              <a:t>Confidentiality</a:t>
            </a:r>
          </a:p>
          <a:p>
            <a:pPr lvl="1"/>
            <a:r>
              <a:rPr lang="en-US" dirty="0" smtClean="0"/>
              <a:t>Integrity</a:t>
            </a:r>
          </a:p>
          <a:p>
            <a:endParaRPr lang="en-US" dirty="0"/>
          </a:p>
        </p:txBody>
      </p:sp>
      <p:pic>
        <p:nvPicPr>
          <p:cNvPr id="4" name="Picture 3" descr="Securit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564" y="3799659"/>
            <a:ext cx="1308116" cy="130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91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Frankencert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56550" cy="4525963"/>
          </a:xfrm>
        </p:spPr>
        <p:txBody>
          <a:bodyPr>
            <a:normAutofit/>
          </a:bodyPr>
          <a:lstStyle/>
          <a:p>
            <a:r>
              <a:rPr lang="en-US" dirty="0" err="1" smtClean="0"/>
              <a:t>Frankencerts</a:t>
            </a:r>
            <a:r>
              <a:rPr lang="en-US" dirty="0" smtClean="0"/>
              <a:t> are random, yet syntactically correct X.509 certificates with …</a:t>
            </a:r>
          </a:p>
          <a:p>
            <a:pPr lvl="1"/>
            <a:r>
              <a:rPr lang="en-US" dirty="0" smtClean="0"/>
              <a:t>Unusual extensions</a:t>
            </a:r>
          </a:p>
          <a:p>
            <a:pPr lvl="1"/>
            <a:r>
              <a:rPr lang="en-US" dirty="0" smtClean="0"/>
              <a:t>Rare and malformed values for                         these extensions</a:t>
            </a:r>
          </a:p>
          <a:p>
            <a:pPr lvl="1"/>
            <a:r>
              <a:rPr lang="en-US" dirty="0" smtClean="0"/>
              <a:t>Strange key usage constraints</a:t>
            </a:r>
          </a:p>
          <a:p>
            <a:pPr lvl="1"/>
            <a:r>
              <a:rPr lang="en-US" dirty="0" smtClean="0"/>
              <a:t>Rare combination of extensions </a:t>
            </a:r>
          </a:p>
          <a:p>
            <a:pPr lvl="1"/>
            <a:r>
              <a:rPr lang="en-US" dirty="0" smtClean="0"/>
              <a:t>... and many other unusual features</a:t>
            </a:r>
            <a:endParaRPr lang="en-US" dirty="0"/>
          </a:p>
        </p:txBody>
      </p:sp>
      <p:pic>
        <p:nvPicPr>
          <p:cNvPr id="4" name="Picture 3" descr="Screen Shot 2014-05-07 at 1.04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067" y="2313329"/>
            <a:ext cx="1844305" cy="302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4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Mutate a few pieces randomly</a:t>
            </a:r>
            <a:endParaRPr lang="en-US" dirty="0"/>
          </a:p>
        </p:txBody>
      </p:sp>
      <p:pic>
        <p:nvPicPr>
          <p:cNvPr id="6" name="Picture 5" descr="4250497693_352c1b8cbd_z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0" y="2159000"/>
            <a:ext cx="425450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Exhibit 2: </a:t>
            </a:r>
            <a:r>
              <a:rPr lang="en-US" dirty="0" err="1" smtClean="0"/>
              <a:t>MatrixSSL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825" y="1854200"/>
            <a:ext cx="7639050" cy="3590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/* Certificate authority constraint only available </a:t>
            </a:r>
            <a:r>
              <a:rPr lang="en-US" sz="2800" dirty="0" smtClean="0"/>
              <a:t>in version </a:t>
            </a:r>
            <a:r>
              <a:rPr lang="en-US" sz="2800" dirty="0"/>
              <a:t>3 certs */</a:t>
            </a:r>
          </a:p>
          <a:p>
            <a:pPr marL="0" indent="0">
              <a:buNone/>
            </a:pPr>
            <a:r>
              <a:rPr lang="en-US" sz="2800" dirty="0" smtClean="0"/>
              <a:t>if </a:t>
            </a:r>
            <a:r>
              <a:rPr lang="en-US" sz="2800" dirty="0"/>
              <a:t>((</a:t>
            </a:r>
            <a:r>
              <a:rPr lang="en-US" sz="2800" dirty="0" err="1">
                <a:solidFill>
                  <a:srgbClr val="FF0000"/>
                </a:solidFill>
              </a:rPr>
              <a:t>ic</a:t>
            </a:r>
            <a:r>
              <a:rPr lang="en-US" sz="2800" dirty="0">
                <a:solidFill>
                  <a:srgbClr val="FF0000"/>
                </a:solidFill>
              </a:rPr>
              <a:t>-&gt;version &gt; 1</a:t>
            </a:r>
            <a:r>
              <a:rPr lang="en-US" sz="2800" dirty="0"/>
              <a:t>) &amp;&amp; (</a:t>
            </a:r>
            <a:r>
              <a:rPr lang="en-US" sz="2800" dirty="0" err="1"/>
              <a:t>ic</a:t>
            </a:r>
            <a:r>
              <a:rPr lang="en-US" sz="2800" dirty="0"/>
              <a:t>-&gt;</a:t>
            </a:r>
            <a:r>
              <a:rPr lang="en-US" sz="2800" dirty="0" err="1"/>
              <a:t>extensions.bc.ca</a:t>
            </a:r>
            <a:r>
              <a:rPr lang="en-US" sz="2800" dirty="0"/>
              <a:t>&lt;= 0)) {</a:t>
            </a:r>
          </a:p>
          <a:p>
            <a:pPr marL="0" indent="0">
              <a:buNone/>
            </a:pPr>
            <a:r>
              <a:rPr lang="en-US" sz="2800" dirty="0" smtClean="0"/>
              <a:t>   </a:t>
            </a:r>
            <a:r>
              <a:rPr lang="en-US" sz="2800" dirty="0" err="1" smtClean="0"/>
              <a:t>psTraceCrypto</a:t>
            </a:r>
            <a:r>
              <a:rPr lang="en-US" sz="2800" dirty="0" smtClean="0"/>
              <a:t>(“no CA permissions\n");</a:t>
            </a:r>
          </a:p>
          <a:p>
            <a:pPr marL="0" indent="0">
              <a:buNone/>
            </a:pPr>
            <a:r>
              <a:rPr lang="en-US" sz="2800" dirty="0" smtClean="0"/>
              <a:t>   </a:t>
            </a:r>
            <a:r>
              <a:rPr lang="en-US" sz="2800" dirty="0" err="1" smtClean="0"/>
              <a:t>sc</a:t>
            </a:r>
            <a:r>
              <a:rPr lang="en-US" sz="2800" dirty="0" smtClean="0"/>
              <a:t>-&gt;</a:t>
            </a:r>
            <a:r>
              <a:rPr lang="en-US" sz="2800" dirty="0" err="1" smtClean="0"/>
              <a:t>authStatus</a:t>
            </a:r>
            <a:r>
              <a:rPr lang="en-US" sz="2800" dirty="0" smtClean="0"/>
              <a:t> = PS_CERT_AUTH_FAIL_BC;</a:t>
            </a:r>
          </a:p>
          <a:p>
            <a:pPr marL="0" indent="0">
              <a:buNone/>
            </a:pPr>
            <a:r>
              <a:rPr lang="en-US" sz="2800" dirty="0" smtClean="0"/>
              <a:t>   return </a:t>
            </a:r>
            <a:r>
              <a:rPr lang="en-US" sz="2800" dirty="0"/>
              <a:t>PS_CERT_AUTH_FAIL_BC</a:t>
            </a:r>
            <a:r>
              <a:rPr lang="en-US" sz="2800" dirty="0" smtClean="0"/>
              <a:t>;</a:t>
            </a:r>
          </a:p>
          <a:p>
            <a:pPr marL="0" indent="0">
              <a:buNone/>
            </a:pPr>
            <a:r>
              <a:rPr lang="en-US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180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Certificate validation in SSL/TLS implementations</a:t>
            </a:r>
            <a:endParaRPr lang="en-US" dirty="0"/>
          </a:p>
        </p:txBody>
      </p:sp>
      <p:pic>
        <p:nvPicPr>
          <p:cNvPr id="4" name="Picture 3" descr="Screen Shot 2014-05-07 at 9.3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91" y="1739624"/>
            <a:ext cx="6575701" cy="470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668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check if implementations are correct?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69937" y="2296894"/>
            <a:ext cx="6573781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omic Sans MS"/>
                <a:cs typeface="Comic Sans MS"/>
              </a:rPr>
              <a:t>b</a:t>
            </a:r>
            <a:r>
              <a:rPr lang="en-US" sz="3200" dirty="0" err="1" smtClean="0">
                <a:latin typeface="Comic Sans MS"/>
                <a:cs typeface="Comic Sans MS"/>
              </a:rPr>
              <a:t>ool</a:t>
            </a:r>
            <a:r>
              <a:rPr lang="en-US" sz="3200" dirty="0" smtClean="0">
                <a:latin typeface="Comic Sans MS"/>
                <a:cs typeface="Comic Sans MS"/>
              </a:rPr>
              <a:t> </a:t>
            </a:r>
            <a:r>
              <a:rPr lang="en-US" sz="3200" dirty="0" err="1" smtClean="0">
                <a:latin typeface="Comic Sans MS"/>
                <a:cs typeface="Comic Sans MS"/>
              </a:rPr>
              <a:t>is_cert_valid</a:t>
            </a:r>
            <a:r>
              <a:rPr lang="en-US" sz="3200" dirty="0" smtClean="0">
                <a:latin typeface="Comic Sans MS"/>
                <a:cs typeface="Comic Sans MS"/>
              </a:rPr>
              <a:t> (</a:t>
            </a:r>
            <a:r>
              <a:rPr lang="en-US" sz="3200" dirty="0" err="1" smtClean="0">
                <a:latin typeface="Comic Sans MS"/>
                <a:cs typeface="Comic Sans MS"/>
              </a:rPr>
              <a:t>cert_t</a:t>
            </a:r>
            <a:r>
              <a:rPr lang="en-US" sz="3200" dirty="0" smtClean="0">
                <a:latin typeface="Comic Sans MS"/>
                <a:cs typeface="Comic Sans MS"/>
              </a:rPr>
              <a:t> *cert)</a:t>
            </a:r>
          </a:p>
          <a:p>
            <a:r>
              <a:rPr lang="en-US" sz="3200" dirty="0" smtClean="0">
                <a:latin typeface="Comic Sans MS"/>
                <a:cs typeface="Comic Sans MS"/>
              </a:rPr>
              <a:t>{</a:t>
            </a:r>
          </a:p>
          <a:p>
            <a:r>
              <a:rPr lang="en-US" sz="3200" dirty="0" smtClean="0">
                <a:latin typeface="Comic Sans MS"/>
                <a:cs typeface="Comic Sans MS"/>
              </a:rPr>
              <a:t>	return true; </a:t>
            </a:r>
            <a:endParaRPr lang="en-US" sz="3200" dirty="0">
              <a:latin typeface="Comic Sans MS"/>
              <a:cs typeface="Comic Sans MS"/>
            </a:endParaRPr>
          </a:p>
          <a:p>
            <a:r>
              <a:rPr lang="en-US" sz="3200" dirty="0" smtClean="0">
                <a:latin typeface="Comic Sans MS"/>
                <a:cs typeface="Comic Sans MS"/>
              </a:rPr>
              <a:t>}</a:t>
            </a:r>
            <a:endParaRPr lang="en-US" sz="3200" dirty="0">
              <a:latin typeface="Comic Sans MS"/>
              <a:cs typeface="Comic Sans M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0750" y="5127625"/>
            <a:ext cx="7034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How do people test SSL/TLS implementations?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562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</a:t>
            </a:r>
            <a:r>
              <a:rPr lang="en-US" dirty="0"/>
              <a:t> </a:t>
            </a:r>
            <a:r>
              <a:rPr lang="en-US" dirty="0" smtClean="0"/>
              <a:t>the</a:t>
            </a:r>
            <a:r>
              <a:rPr lang="en-US" dirty="0"/>
              <a:t> </a:t>
            </a:r>
            <a:r>
              <a:rPr lang="en-US" dirty="0" smtClean="0"/>
              <a:t>art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7307564"/>
              </p:ext>
            </p:extLst>
          </p:nvPr>
        </p:nvGraphicFramePr>
        <p:xfrm>
          <a:off x="1337641" y="1610698"/>
          <a:ext cx="6506086" cy="40883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53043"/>
                <a:gridCol w="3253043"/>
              </a:tblGrid>
              <a:tr h="60237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Implementation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Test certificate count</a:t>
                      </a:r>
                      <a:endParaRPr lang="en-US" sz="2800" b="1" dirty="0"/>
                    </a:p>
                  </a:txBody>
                  <a:tcPr/>
                </a:tc>
              </a:tr>
              <a:tr h="52679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NSS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54</a:t>
                      </a:r>
                      <a:endParaRPr lang="en-US" sz="2800" dirty="0"/>
                    </a:p>
                  </a:txBody>
                  <a:tcPr/>
                </a:tc>
              </a:tr>
              <a:tr h="47205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GnuTLS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51</a:t>
                      </a:r>
                      <a:endParaRPr lang="en-US" sz="2800" dirty="0"/>
                    </a:p>
                  </a:txBody>
                  <a:tcPr/>
                </a:tc>
              </a:tr>
              <a:tr h="23400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 smtClean="0"/>
                        <a:t>OpenSSL</a:t>
                      </a:r>
                      <a:endParaRPr lang="en-US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44</a:t>
                      </a:r>
                      <a:endParaRPr lang="en-US" sz="2800" dirty="0"/>
                    </a:p>
                  </a:txBody>
                  <a:tcPr/>
                </a:tc>
              </a:tr>
              <a:tr h="52679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PolarSSL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18</a:t>
                      </a:r>
                      <a:endParaRPr lang="en-US" sz="2800" dirty="0"/>
                    </a:p>
                  </a:txBody>
                  <a:tcPr/>
                </a:tc>
              </a:tr>
              <a:tr h="52679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CyaSSL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9</a:t>
                      </a:r>
                      <a:endParaRPr lang="en-US" sz="2800" dirty="0"/>
                    </a:p>
                  </a:txBody>
                  <a:tcPr/>
                </a:tc>
              </a:tr>
              <a:tr h="52679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MatrixSSL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9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41904" y="5726859"/>
            <a:ext cx="7064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M</a:t>
            </a:r>
            <a:r>
              <a:rPr lang="en-US" sz="2800" dirty="0" smtClean="0">
                <a:solidFill>
                  <a:srgbClr val="FF0000"/>
                </a:solidFill>
              </a:rPr>
              <a:t>ost of these are just well-formed certificates!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724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 input generation</a:t>
            </a:r>
          </a:p>
          <a:p>
            <a:pPr lvl="1"/>
            <a:r>
              <a:rPr lang="en-US" dirty="0" smtClean="0"/>
              <a:t>Fuzzing - huge </a:t>
            </a:r>
            <a:r>
              <a:rPr lang="en-US" dirty="0"/>
              <a:t>input space, a fuzzed string won't even parse as an </a:t>
            </a:r>
            <a:r>
              <a:rPr lang="en-US" dirty="0" smtClean="0"/>
              <a:t>X</a:t>
            </a:r>
            <a:r>
              <a:rPr lang="en-US" dirty="0"/>
              <a:t>.509 </a:t>
            </a:r>
            <a:r>
              <a:rPr lang="en-US" dirty="0" smtClean="0"/>
              <a:t>cert 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Symbolic analysis - does </a:t>
            </a:r>
            <a:r>
              <a:rPr lang="en-US" dirty="0"/>
              <a:t>not scale to </a:t>
            </a:r>
            <a:r>
              <a:rPr lang="en-US" dirty="0" smtClean="0"/>
              <a:t>the complexity and depth of certificate validation code, false positives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Testing certificate validation code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66750" y="3651250"/>
            <a:ext cx="7715250" cy="18097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30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test results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143000" y="1748631"/>
            <a:ext cx="1587500" cy="902495"/>
          </a:xfrm>
          <a:prstGeom prst="roundRect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test certificate</a:t>
            </a:r>
          </a:p>
        </p:txBody>
      </p:sp>
      <p:sp>
        <p:nvSpPr>
          <p:cNvPr id="6" name="Rectangle 5"/>
          <p:cNvSpPr/>
          <p:nvPr/>
        </p:nvSpPr>
        <p:spPr>
          <a:xfrm>
            <a:off x="3238499" y="1608138"/>
            <a:ext cx="2587626" cy="1074738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SSL/TLS implementation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746375" y="2152253"/>
            <a:ext cx="460375" cy="9524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86500" y="1889125"/>
            <a:ext cx="1984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</a:t>
            </a:r>
            <a:r>
              <a:rPr lang="en-US" sz="2400" dirty="0" smtClean="0"/>
              <a:t>ccept/reject</a:t>
            </a:r>
            <a:endParaRPr lang="en-US" sz="2400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851525" y="2161778"/>
            <a:ext cx="460375" cy="9524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ow_what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1" y="3110154"/>
            <a:ext cx="2959100" cy="200913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698624" y="5543920"/>
            <a:ext cx="6111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How do you know that the result is correct?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126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outaingolfer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424640"/>
            <a:ext cx="6048375" cy="46360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8626" y="815290"/>
            <a:ext cx="2349499" cy="70788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Testing SSL/TLS cert validation code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921375" y="2942151"/>
            <a:ext cx="193675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Test certificate generation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32499" y="2109227"/>
            <a:ext cx="1793875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Test result interpretation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921251" y="2109227"/>
            <a:ext cx="1111248" cy="114514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000625" y="1857375"/>
            <a:ext cx="1349375" cy="6508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794001" y="1348551"/>
            <a:ext cx="212725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We tackle both of these problems in this work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63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1890</TotalTime>
  <Words>963</Words>
  <Application>Microsoft Macintosh PowerPoint</Application>
  <PresentationFormat>On-screen Show (4:3)</PresentationFormat>
  <Paragraphs>161</Paragraphs>
  <Slides>32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Using Frankencerts for Automated Adversarial Testing of Certificate Validation in SSL/TLS Implementations</vt:lpstr>
      <vt:lpstr>Internet security = SSL/TLS</vt:lpstr>
      <vt:lpstr>SSL/TLS security objectives</vt:lpstr>
      <vt:lpstr>Certificate validation in SSL/TLS implementations</vt:lpstr>
      <vt:lpstr>How to check if implementations are correct?</vt:lpstr>
      <vt:lpstr>Current state of the art</vt:lpstr>
      <vt:lpstr>Testing certificate validation code</vt:lpstr>
      <vt:lpstr>Interpreting test results </vt:lpstr>
      <vt:lpstr>PowerPoint Presentation</vt:lpstr>
      <vt:lpstr>How to generate test certificates?</vt:lpstr>
      <vt:lpstr>How to generate test certificates?</vt:lpstr>
      <vt:lpstr>X.509 certificate structure</vt:lpstr>
      <vt:lpstr>How to generate test certificates?</vt:lpstr>
      <vt:lpstr>Scan the internet for certificates</vt:lpstr>
      <vt:lpstr>Extract syntactically valid pieces</vt:lpstr>
      <vt:lpstr>PowerPoint Presentation</vt:lpstr>
      <vt:lpstr>Interpret frankencert test results</vt:lpstr>
      <vt:lpstr>Which one is rotten ? </vt:lpstr>
      <vt:lpstr>Test results summary</vt:lpstr>
      <vt:lpstr>Some test results</vt:lpstr>
      <vt:lpstr>PowerPoint Presentation</vt:lpstr>
      <vt:lpstr>Version 1 CA certificates </vt:lpstr>
      <vt:lpstr>Exhibit 1: GnuTLS</vt:lpstr>
      <vt:lpstr>Exhibit 2: Google Chrome</vt:lpstr>
      <vt:lpstr>Exhibit 2: Google Chrome</vt:lpstr>
      <vt:lpstr>Exhibit 2: underlying cause</vt:lpstr>
      <vt:lpstr>Check the paper for more such goodies!! </vt:lpstr>
      <vt:lpstr>Conclusions</vt:lpstr>
      <vt:lpstr>PowerPoint Presentation</vt:lpstr>
      <vt:lpstr>Frankencert features</vt:lpstr>
      <vt:lpstr>Mutate a few pieces randomly</vt:lpstr>
      <vt:lpstr>Exhibit 2: MatrixSSL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 Jana</dc:creator>
  <cp:lastModifiedBy>Paul Lambert</cp:lastModifiedBy>
  <cp:revision>248</cp:revision>
  <dcterms:created xsi:type="dcterms:W3CDTF">2014-05-07T06:29:47Z</dcterms:created>
  <dcterms:modified xsi:type="dcterms:W3CDTF">2017-10-30T21:13:37Z</dcterms:modified>
</cp:coreProperties>
</file>

<file path=docProps/thumbnail.jpeg>
</file>